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76" r:id="rId9"/>
    <p:sldId id="261" r:id="rId10"/>
    <p:sldId id="264" r:id="rId11"/>
    <p:sldId id="265" r:id="rId12"/>
    <p:sldId id="266" r:id="rId13"/>
    <p:sldId id="275" r:id="rId14"/>
    <p:sldId id="268" r:id="rId15"/>
    <p:sldId id="269" r:id="rId16"/>
    <p:sldId id="270" r:id="rId17"/>
    <p:sldId id="271" r:id="rId18"/>
    <p:sldId id="273" r:id="rId19"/>
    <p:sldId id="274" r:id="rId20"/>
  </p:sldIdLst>
  <p:sldSz cx="9144000" cy="6858000" type="screen4x3"/>
  <p:notesSz cx="6858000" cy="9144000"/>
  <p:embeddedFontLst>
    <p:embeddedFont>
      <p:font typeface="Utsaah" pitchFamily="34" charset="0"/>
      <p:regular r:id="rId22"/>
      <p:bold r:id="rId23"/>
      <p:italic r:id="rId24"/>
      <p:boldItalic r:id="rId25"/>
    </p:embeddedFont>
    <p:embeddedFont>
      <p:font typeface="Cambria Math" pitchFamily="18" charset="0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Verdana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1"/>
    <a:srgbClr val="008FBE"/>
    <a:srgbClr val="8FBE00"/>
    <a:srgbClr val="F9F2E7"/>
    <a:srgbClr val="00A8C6"/>
    <a:srgbClr val="65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>
      <p:cViewPr varScale="1">
        <p:scale>
          <a:sx n="67" d="100"/>
          <a:sy n="67" d="100"/>
        </p:scale>
        <p:origin x="-138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F26F3-91B8-4AF0-8E13-DC8FF78933FB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09D8C3A-3D28-47C5-8C18-34D3E51F78E9}">
      <dgm:prSet phldrT="[Text]"/>
      <dgm:spPr/>
      <dgm:t>
        <a:bodyPr/>
        <a:lstStyle/>
        <a:p>
          <a:r>
            <a:rPr lang="en-US" dirty="0" smtClean="0"/>
            <a:t>Getting beer from the fridge</a:t>
          </a:r>
          <a:endParaRPr lang="en-US" dirty="0"/>
        </a:p>
      </dgm:t>
    </dgm:pt>
    <dgm:pt modelId="{CCA067C2-EF62-44DE-BEA8-41DE8C26FCFB}" type="parTrans" cxnId="{ED86BFE2-5A30-47A4-8C98-4E4961BDC5C1}">
      <dgm:prSet/>
      <dgm:spPr/>
      <dgm:t>
        <a:bodyPr/>
        <a:lstStyle/>
        <a:p>
          <a:endParaRPr lang="en-US"/>
        </a:p>
      </dgm:t>
    </dgm:pt>
    <dgm:pt modelId="{A0B32621-265F-4A92-B6A8-5BDD36E373A4}" type="sibTrans" cxnId="{ED86BFE2-5A30-47A4-8C98-4E4961BDC5C1}">
      <dgm:prSet/>
      <dgm:spPr/>
      <dgm:t>
        <a:bodyPr/>
        <a:lstStyle/>
        <a:p>
          <a:endParaRPr lang="en-US"/>
        </a:p>
      </dgm:t>
    </dgm:pt>
    <dgm:pt modelId="{9AF6BB37-B4E3-4B6C-BB8E-462BE57401A5}">
      <dgm:prSet phldrT="[Text]"/>
      <dgm:spPr/>
      <dgm:t>
        <a:bodyPr/>
        <a:lstStyle/>
        <a:p>
          <a:r>
            <a:rPr lang="en-US" dirty="0" smtClean="0"/>
            <a:t>Going to the fridge</a:t>
          </a:r>
          <a:endParaRPr lang="en-US" dirty="0"/>
        </a:p>
      </dgm:t>
    </dgm:pt>
    <dgm:pt modelId="{CEEA9048-4A75-4630-99EF-A81C8C6618DC}" type="parTrans" cxnId="{5D5698DF-852D-4C38-B233-21AD1E4E3CE2}">
      <dgm:prSet/>
      <dgm:spPr/>
      <dgm:t>
        <a:bodyPr/>
        <a:lstStyle/>
        <a:p>
          <a:endParaRPr lang="en-US"/>
        </a:p>
      </dgm:t>
    </dgm:pt>
    <dgm:pt modelId="{ABB6BD4C-06E1-4F90-91B9-F0D069A516FE}" type="sibTrans" cxnId="{5D5698DF-852D-4C38-B233-21AD1E4E3CE2}">
      <dgm:prSet/>
      <dgm:spPr/>
      <dgm:t>
        <a:bodyPr/>
        <a:lstStyle/>
        <a:p>
          <a:endParaRPr lang="en-US"/>
        </a:p>
      </dgm:t>
    </dgm:pt>
    <dgm:pt modelId="{FDCF3D64-B9B7-472B-8D10-72962A17450F}">
      <dgm:prSet phldrT="[Text]"/>
      <dgm:spPr/>
      <dgm:t>
        <a:bodyPr/>
        <a:lstStyle/>
        <a:p>
          <a:r>
            <a:rPr lang="en-US" dirty="0" smtClean="0"/>
            <a:t>Opening the fridge</a:t>
          </a:r>
          <a:endParaRPr lang="en-US" dirty="0"/>
        </a:p>
      </dgm:t>
    </dgm:pt>
    <dgm:pt modelId="{96366976-E85B-49FA-BF1C-55DC32D6AB83}" type="parTrans" cxnId="{3ED4A5DA-3136-4AB7-9EF2-9F24B7C18C9A}">
      <dgm:prSet/>
      <dgm:spPr/>
      <dgm:t>
        <a:bodyPr/>
        <a:lstStyle/>
        <a:p>
          <a:endParaRPr lang="en-US"/>
        </a:p>
      </dgm:t>
    </dgm:pt>
    <dgm:pt modelId="{78EA0BCE-5FC0-48A1-89F6-1D8753818AA4}" type="sibTrans" cxnId="{3ED4A5DA-3136-4AB7-9EF2-9F24B7C18C9A}">
      <dgm:prSet/>
      <dgm:spPr/>
      <dgm:t>
        <a:bodyPr/>
        <a:lstStyle/>
        <a:p>
          <a:endParaRPr lang="en-US"/>
        </a:p>
      </dgm:t>
    </dgm:pt>
    <dgm:pt modelId="{61ECACDF-6145-48BE-9481-B5BDD5AEE65A}">
      <dgm:prSet phldrT="[Text]"/>
      <dgm:spPr/>
      <dgm:t>
        <a:bodyPr/>
        <a:lstStyle/>
        <a:p>
          <a:r>
            <a:rPr lang="en-US" dirty="0" smtClean="0"/>
            <a:t>Getting the beer</a:t>
          </a:r>
          <a:endParaRPr lang="en-US" dirty="0"/>
        </a:p>
      </dgm:t>
    </dgm:pt>
    <dgm:pt modelId="{D32BF431-D59A-46A1-8529-34A68C2B5B7A}" type="parTrans" cxnId="{59A6937D-4224-4AF8-BBB1-437207CBA56E}">
      <dgm:prSet/>
      <dgm:spPr/>
      <dgm:t>
        <a:bodyPr/>
        <a:lstStyle/>
        <a:p>
          <a:endParaRPr lang="en-US"/>
        </a:p>
      </dgm:t>
    </dgm:pt>
    <dgm:pt modelId="{E5BD30DA-C122-4CF1-835F-F9973AB95502}" type="sibTrans" cxnId="{59A6937D-4224-4AF8-BBB1-437207CBA56E}">
      <dgm:prSet/>
      <dgm:spPr/>
      <dgm:t>
        <a:bodyPr/>
        <a:lstStyle/>
        <a:p>
          <a:endParaRPr lang="en-US"/>
        </a:p>
      </dgm:t>
    </dgm:pt>
    <dgm:pt modelId="{1E76B6E4-D5B1-49CB-AC90-AAE436DD301D}">
      <dgm:prSet phldrT="[Text]"/>
      <dgm:spPr/>
      <dgm:t>
        <a:bodyPr/>
        <a:lstStyle/>
        <a:p>
          <a:r>
            <a:rPr lang="en-US" dirty="0" smtClean="0"/>
            <a:t>Closing the fridge </a:t>
          </a:r>
          <a:endParaRPr lang="en-US" dirty="0"/>
        </a:p>
      </dgm:t>
    </dgm:pt>
    <dgm:pt modelId="{0AFFD17B-5440-4732-B778-7853FA7F3040}" type="parTrans" cxnId="{690FA919-1535-4D74-B5C4-AFA378CE92C7}">
      <dgm:prSet/>
      <dgm:spPr/>
      <dgm:t>
        <a:bodyPr/>
        <a:lstStyle/>
        <a:p>
          <a:endParaRPr lang="en-US"/>
        </a:p>
      </dgm:t>
    </dgm:pt>
    <dgm:pt modelId="{67315979-B06A-4EFE-B528-5BDA7F4F6357}" type="sibTrans" cxnId="{690FA919-1535-4D74-B5C4-AFA378CE92C7}">
      <dgm:prSet/>
      <dgm:spPr/>
      <dgm:t>
        <a:bodyPr/>
        <a:lstStyle/>
        <a:p>
          <a:endParaRPr lang="en-US"/>
        </a:p>
      </dgm:t>
    </dgm:pt>
    <dgm:pt modelId="{0976E118-602B-443C-A363-D733C500D0A4}" type="pres">
      <dgm:prSet presAssocID="{694F26F3-91B8-4AF0-8E13-DC8FF78933F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CF06FDD-83D4-4209-B2FB-B7E8D2DBB012}" type="pres">
      <dgm:prSet presAssocID="{409D8C3A-3D28-47C5-8C18-34D3E51F78E9}" presName="composite" presStyleCnt="0"/>
      <dgm:spPr/>
    </dgm:pt>
    <dgm:pt modelId="{B24CA022-B5FA-4B53-9088-59F8B169233F}" type="pres">
      <dgm:prSet presAssocID="{409D8C3A-3D28-47C5-8C18-34D3E51F78E9}" presName="bentUpArrow1" presStyleLbl="alignImgPlace1" presStyleIdx="0" presStyleCnt="4" custScaleY="209962" custLinFactNeighborX="-63039" custLinFactNeighborY="23619"/>
      <dgm:spPr/>
    </dgm:pt>
    <dgm:pt modelId="{EFCCB39E-9ECC-4344-845A-81A8032DC542}" type="pres">
      <dgm:prSet presAssocID="{409D8C3A-3D28-47C5-8C18-34D3E51F78E9}" presName="ParentText" presStyleLbl="node1" presStyleIdx="0" presStyleCnt="5" custScaleX="180359" custScaleY="171753" custLinFactNeighborX="-25256" custLinFactNeighborY="2180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6C894-71DB-4DAF-A553-9372380FB94E}" type="pres">
      <dgm:prSet presAssocID="{409D8C3A-3D28-47C5-8C18-34D3E51F78E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0BBDE-5972-4496-938B-4E4968032179}" type="pres">
      <dgm:prSet presAssocID="{A0B32621-265F-4A92-B6A8-5BDD36E373A4}" presName="sibTrans" presStyleCnt="0"/>
      <dgm:spPr/>
    </dgm:pt>
    <dgm:pt modelId="{AFB44954-D633-4DCF-B3D2-D54490A7F88E}" type="pres">
      <dgm:prSet presAssocID="{9AF6BB37-B4E3-4B6C-BB8E-462BE57401A5}" presName="composite" presStyleCnt="0"/>
      <dgm:spPr/>
    </dgm:pt>
    <dgm:pt modelId="{475CF92F-B8EC-479B-9E17-E43F23D024F2}" type="pres">
      <dgm:prSet presAssocID="{9AF6BB37-B4E3-4B6C-BB8E-462BE57401A5}" presName="bentUpArrow1" presStyleLbl="alignImgPlace1" presStyleIdx="1" presStyleCnt="4" custScaleX="159000" custLinFactNeighborX="35115" custLinFactNeighborY="-1647"/>
      <dgm:spPr/>
    </dgm:pt>
    <dgm:pt modelId="{21A29EDA-1CAE-4BA6-82F1-E119A31FA93E}" type="pres">
      <dgm:prSet presAssocID="{9AF6BB37-B4E3-4B6C-BB8E-462BE57401A5}" presName="ParentText" presStyleLbl="node1" presStyleIdx="1" presStyleCnt="5" custScaleX="110691" custScaleY="115275" custLinFactNeighborX="-17122" custLinFactNeighborY="2277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6522D-264B-4D83-8CDA-C5B71DC12E6C}" type="pres">
      <dgm:prSet presAssocID="{9AF6BB37-B4E3-4B6C-BB8E-462BE57401A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55CC84A-BB42-4CE4-8311-84348E16D112}" type="pres">
      <dgm:prSet presAssocID="{ABB6BD4C-06E1-4F90-91B9-F0D069A516FE}" presName="sibTrans" presStyleCnt="0"/>
      <dgm:spPr/>
    </dgm:pt>
    <dgm:pt modelId="{B5D5F71B-91DA-41EA-97FC-E49CC9583EA5}" type="pres">
      <dgm:prSet presAssocID="{FDCF3D64-B9B7-472B-8D10-72962A17450F}" presName="composite" presStyleCnt="0"/>
      <dgm:spPr/>
    </dgm:pt>
    <dgm:pt modelId="{C9CB9E20-0A1A-4327-BEE4-B1351FE6E275}" type="pres">
      <dgm:prSet presAssocID="{FDCF3D64-B9B7-472B-8D10-72962A17450F}" presName="bentUpArrow1" presStyleLbl="alignImgPlace1" presStyleIdx="2" presStyleCnt="4" custLinFactNeighborX="99910" custLinFactNeighborY="-35725"/>
      <dgm:spPr/>
    </dgm:pt>
    <dgm:pt modelId="{E6518D4E-7A28-4A5E-9559-6B006D9D85AC}" type="pres">
      <dgm:prSet presAssocID="{FDCF3D64-B9B7-472B-8D10-72962A17450F}" presName="ParentText" presStyleLbl="node1" presStyleIdx="2" presStyleCnt="5" custLinFactNeighborX="31874" custLinFactNeighborY="-54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810B2-7C8C-4D8D-BBCA-D77812846DD2}" type="pres">
      <dgm:prSet presAssocID="{FDCF3D64-B9B7-472B-8D10-72962A17450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08B3EF5-A084-4534-B370-AACFDD22F3F5}" type="pres">
      <dgm:prSet presAssocID="{78EA0BCE-5FC0-48A1-89F6-1D8753818AA4}" presName="sibTrans" presStyleCnt="0"/>
      <dgm:spPr/>
    </dgm:pt>
    <dgm:pt modelId="{FC6A9BE4-A698-4D47-BA95-1B3DA6B75A8D}" type="pres">
      <dgm:prSet presAssocID="{61ECACDF-6145-48BE-9481-B5BDD5AEE65A}" presName="composite" presStyleCnt="0"/>
      <dgm:spPr/>
    </dgm:pt>
    <dgm:pt modelId="{11C8B3A7-14D4-437C-8B4C-AC0FDDFC5B8C}" type="pres">
      <dgm:prSet presAssocID="{61ECACDF-6145-48BE-9481-B5BDD5AEE65A}" presName="bentUpArrow1" presStyleLbl="alignImgPlace1" presStyleIdx="3" presStyleCnt="4" custLinFactX="12828" custLinFactNeighborX="100000" custLinFactNeighborY="-50146"/>
      <dgm:spPr/>
    </dgm:pt>
    <dgm:pt modelId="{57F07120-02E5-49D6-BD19-32B15052A663}" type="pres">
      <dgm:prSet presAssocID="{61ECACDF-6145-48BE-9481-B5BDD5AEE65A}" presName="ParentText" presStyleLbl="node1" presStyleIdx="3" presStyleCnt="5" custLinFactNeighborX="47059" custLinFactNeighborY="-2601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F9B8-0DCA-4BE4-BE33-EAD387768158}" type="pres">
      <dgm:prSet presAssocID="{61ECACDF-6145-48BE-9481-B5BDD5AEE65A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C733354-9D5E-44C2-A1D0-5615857B87B2}" type="pres">
      <dgm:prSet presAssocID="{E5BD30DA-C122-4CF1-835F-F9973AB95502}" presName="sibTrans" presStyleCnt="0"/>
      <dgm:spPr/>
    </dgm:pt>
    <dgm:pt modelId="{86A689B4-45EC-470F-BA5A-D2AAFF0B8DA0}" type="pres">
      <dgm:prSet presAssocID="{1E76B6E4-D5B1-49CB-AC90-AAE436DD301D}" presName="composite" presStyleCnt="0"/>
      <dgm:spPr/>
    </dgm:pt>
    <dgm:pt modelId="{880A36DF-E3B2-4E99-B3A2-2F8110E7F092}" type="pres">
      <dgm:prSet presAssocID="{1E76B6E4-D5B1-49CB-AC90-AAE436DD301D}" presName="ParentText" presStyleLbl="node1" presStyleIdx="4" presStyleCnt="5" custLinFactNeighborX="61634" custLinFactNeighborY="-29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A6EDD5-61C7-4C50-9707-C17B21531B29}" type="presOf" srcId="{694F26F3-91B8-4AF0-8E13-DC8FF78933FB}" destId="{0976E118-602B-443C-A363-D733C500D0A4}" srcOrd="0" destOrd="0" presId="urn:microsoft.com/office/officeart/2005/8/layout/StepDownProcess"/>
    <dgm:cxn modelId="{BC58F96D-2685-48F8-B246-D140105984CB}" type="presOf" srcId="{9AF6BB37-B4E3-4B6C-BB8E-462BE57401A5}" destId="{21A29EDA-1CAE-4BA6-82F1-E119A31FA93E}" srcOrd="0" destOrd="0" presId="urn:microsoft.com/office/officeart/2005/8/layout/StepDownProcess"/>
    <dgm:cxn modelId="{41D85CF2-89D3-4195-8CE7-29EAC29990FA}" type="presOf" srcId="{409D8C3A-3D28-47C5-8C18-34D3E51F78E9}" destId="{EFCCB39E-9ECC-4344-845A-81A8032DC542}" srcOrd="0" destOrd="0" presId="urn:microsoft.com/office/officeart/2005/8/layout/StepDownProcess"/>
    <dgm:cxn modelId="{0E0EF8B7-94D2-48AB-AB07-E89E99F96007}" type="presOf" srcId="{FDCF3D64-B9B7-472B-8D10-72962A17450F}" destId="{E6518D4E-7A28-4A5E-9559-6B006D9D85AC}" srcOrd="0" destOrd="0" presId="urn:microsoft.com/office/officeart/2005/8/layout/StepDownProcess"/>
    <dgm:cxn modelId="{690FA919-1535-4D74-B5C4-AFA378CE92C7}" srcId="{694F26F3-91B8-4AF0-8E13-DC8FF78933FB}" destId="{1E76B6E4-D5B1-49CB-AC90-AAE436DD301D}" srcOrd="4" destOrd="0" parTransId="{0AFFD17B-5440-4732-B778-7853FA7F3040}" sibTransId="{67315979-B06A-4EFE-B528-5BDA7F4F6357}"/>
    <dgm:cxn modelId="{3ED4A5DA-3136-4AB7-9EF2-9F24B7C18C9A}" srcId="{694F26F3-91B8-4AF0-8E13-DC8FF78933FB}" destId="{FDCF3D64-B9B7-472B-8D10-72962A17450F}" srcOrd="2" destOrd="0" parTransId="{96366976-E85B-49FA-BF1C-55DC32D6AB83}" sibTransId="{78EA0BCE-5FC0-48A1-89F6-1D8753818AA4}"/>
    <dgm:cxn modelId="{ED86BFE2-5A30-47A4-8C98-4E4961BDC5C1}" srcId="{694F26F3-91B8-4AF0-8E13-DC8FF78933FB}" destId="{409D8C3A-3D28-47C5-8C18-34D3E51F78E9}" srcOrd="0" destOrd="0" parTransId="{CCA067C2-EF62-44DE-BEA8-41DE8C26FCFB}" sibTransId="{A0B32621-265F-4A92-B6A8-5BDD36E373A4}"/>
    <dgm:cxn modelId="{E5595FEE-38B5-43D8-8751-F113C5D8086C}" type="presOf" srcId="{1E76B6E4-D5B1-49CB-AC90-AAE436DD301D}" destId="{880A36DF-E3B2-4E99-B3A2-2F8110E7F092}" srcOrd="0" destOrd="0" presId="urn:microsoft.com/office/officeart/2005/8/layout/StepDownProcess"/>
    <dgm:cxn modelId="{5D5698DF-852D-4C38-B233-21AD1E4E3CE2}" srcId="{694F26F3-91B8-4AF0-8E13-DC8FF78933FB}" destId="{9AF6BB37-B4E3-4B6C-BB8E-462BE57401A5}" srcOrd="1" destOrd="0" parTransId="{CEEA9048-4A75-4630-99EF-A81C8C6618DC}" sibTransId="{ABB6BD4C-06E1-4F90-91B9-F0D069A516FE}"/>
    <dgm:cxn modelId="{169BE200-FA14-47B9-9E33-02D736C8DFE5}" type="presOf" srcId="{61ECACDF-6145-48BE-9481-B5BDD5AEE65A}" destId="{57F07120-02E5-49D6-BD19-32B15052A663}" srcOrd="0" destOrd="0" presId="urn:microsoft.com/office/officeart/2005/8/layout/StepDownProcess"/>
    <dgm:cxn modelId="{59A6937D-4224-4AF8-BBB1-437207CBA56E}" srcId="{694F26F3-91B8-4AF0-8E13-DC8FF78933FB}" destId="{61ECACDF-6145-48BE-9481-B5BDD5AEE65A}" srcOrd="3" destOrd="0" parTransId="{D32BF431-D59A-46A1-8529-34A68C2B5B7A}" sibTransId="{E5BD30DA-C122-4CF1-835F-F9973AB95502}"/>
    <dgm:cxn modelId="{7FCBB2E0-A8B1-47BC-9AF0-DA4BA570C984}" type="presParOf" srcId="{0976E118-602B-443C-A363-D733C500D0A4}" destId="{FCF06FDD-83D4-4209-B2FB-B7E8D2DBB012}" srcOrd="0" destOrd="0" presId="urn:microsoft.com/office/officeart/2005/8/layout/StepDownProcess"/>
    <dgm:cxn modelId="{54A34DB8-8D4D-45C6-B0DD-3715EBE417E2}" type="presParOf" srcId="{FCF06FDD-83D4-4209-B2FB-B7E8D2DBB012}" destId="{B24CA022-B5FA-4B53-9088-59F8B169233F}" srcOrd="0" destOrd="0" presId="urn:microsoft.com/office/officeart/2005/8/layout/StepDownProcess"/>
    <dgm:cxn modelId="{82FACB4E-A1B7-4827-ABCD-AB9C1BEA8081}" type="presParOf" srcId="{FCF06FDD-83D4-4209-B2FB-B7E8D2DBB012}" destId="{EFCCB39E-9ECC-4344-845A-81A8032DC542}" srcOrd="1" destOrd="0" presId="urn:microsoft.com/office/officeart/2005/8/layout/StepDownProcess"/>
    <dgm:cxn modelId="{7E527943-5579-45E3-BE89-DD720D795420}" type="presParOf" srcId="{FCF06FDD-83D4-4209-B2FB-B7E8D2DBB012}" destId="{18E6C894-71DB-4DAF-A553-9372380FB94E}" srcOrd="2" destOrd="0" presId="urn:microsoft.com/office/officeart/2005/8/layout/StepDownProcess"/>
    <dgm:cxn modelId="{738901D1-FA1F-4B40-88D1-825BE5CCDE96}" type="presParOf" srcId="{0976E118-602B-443C-A363-D733C500D0A4}" destId="{AAA0BBDE-5972-4496-938B-4E4968032179}" srcOrd="1" destOrd="0" presId="urn:microsoft.com/office/officeart/2005/8/layout/StepDownProcess"/>
    <dgm:cxn modelId="{67AE5618-BB6F-4CEE-82C8-CB5883BD6C3D}" type="presParOf" srcId="{0976E118-602B-443C-A363-D733C500D0A4}" destId="{AFB44954-D633-4DCF-B3D2-D54490A7F88E}" srcOrd="2" destOrd="0" presId="urn:microsoft.com/office/officeart/2005/8/layout/StepDownProcess"/>
    <dgm:cxn modelId="{7BE2C3E3-FAFC-4D71-9262-341D54AF139E}" type="presParOf" srcId="{AFB44954-D633-4DCF-B3D2-D54490A7F88E}" destId="{475CF92F-B8EC-479B-9E17-E43F23D024F2}" srcOrd="0" destOrd="0" presId="urn:microsoft.com/office/officeart/2005/8/layout/StepDownProcess"/>
    <dgm:cxn modelId="{380BA9E9-B4FC-4C6F-BBC9-E25D28B527D3}" type="presParOf" srcId="{AFB44954-D633-4DCF-B3D2-D54490A7F88E}" destId="{21A29EDA-1CAE-4BA6-82F1-E119A31FA93E}" srcOrd="1" destOrd="0" presId="urn:microsoft.com/office/officeart/2005/8/layout/StepDownProcess"/>
    <dgm:cxn modelId="{6744C14B-B306-4342-B1CA-FB8475EDE77A}" type="presParOf" srcId="{AFB44954-D633-4DCF-B3D2-D54490A7F88E}" destId="{A3B6522D-264B-4D83-8CDA-C5B71DC12E6C}" srcOrd="2" destOrd="0" presId="urn:microsoft.com/office/officeart/2005/8/layout/StepDownProcess"/>
    <dgm:cxn modelId="{9B180AB5-F126-4F9C-96D5-C8D6674E0370}" type="presParOf" srcId="{0976E118-602B-443C-A363-D733C500D0A4}" destId="{B55CC84A-BB42-4CE4-8311-84348E16D112}" srcOrd="3" destOrd="0" presId="urn:microsoft.com/office/officeart/2005/8/layout/StepDownProcess"/>
    <dgm:cxn modelId="{30595E39-EDB2-4489-B659-0E0F47A9C717}" type="presParOf" srcId="{0976E118-602B-443C-A363-D733C500D0A4}" destId="{B5D5F71B-91DA-41EA-97FC-E49CC9583EA5}" srcOrd="4" destOrd="0" presId="urn:microsoft.com/office/officeart/2005/8/layout/StepDownProcess"/>
    <dgm:cxn modelId="{970448AA-9AEC-41DE-A451-6F54CFC708F9}" type="presParOf" srcId="{B5D5F71B-91DA-41EA-97FC-E49CC9583EA5}" destId="{C9CB9E20-0A1A-4327-BEE4-B1351FE6E275}" srcOrd="0" destOrd="0" presId="urn:microsoft.com/office/officeart/2005/8/layout/StepDownProcess"/>
    <dgm:cxn modelId="{27A59ACE-882B-4BF4-A2F5-CF4D58C41B20}" type="presParOf" srcId="{B5D5F71B-91DA-41EA-97FC-E49CC9583EA5}" destId="{E6518D4E-7A28-4A5E-9559-6B006D9D85AC}" srcOrd="1" destOrd="0" presId="urn:microsoft.com/office/officeart/2005/8/layout/StepDownProcess"/>
    <dgm:cxn modelId="{F432A68B-7E14-4053-B41F-A30F27175AAE}" type="presParOf" srcId="{B5D5F71B-91DA-41EA-97FC-E49CC9583EA5}" destId="{5C2810B2-7C8C-4D8D-BBCA-D77812846DD2}" srcOrd="2" destOrd="0" presId="urn:microsoft.com/office/officeart/2005/8/layout/StepDownProcess"/>
    <dgm:cxn modelId="{E4A23C8C-EA74-487B-A7A8-02494E4C4B8A}" type="presParOf" srcId="{0976E118-602B-443C-A363-D733C500D0A4}" destId="{F08B3EF5-A084-4534-B370-AACFDD22F3F5}" srcOrd="5" destOrd="0" presId="urn:microsoft.com/office/officeart/2005/8/layout/StepDownProcess"/>
    <dgm:cxn modelId="{11706C09-8B91-4E57-A870-FDE34D71FD0F}" type="presParOf" srcId="{0976E118-602B-443C-A363-D733C500D0A4}" destId="{FC6A9BE4-A698-4D47-BA95-1B3DA6B75A8D}" srcOrd="6" destOrd="0" presId="urn:microsoft.com/office/officeart/2005/8/layout/StepDownProcess"/>
    <dgm:cxn modelId="{CCB2C443-AD00-49D4-BB2D-53F2D6EAF075}" type="presParOf" srcId="{FC6A9BE4-A698-4D47-BA95-1B3DA6B75A8D}" destId="{11C8B3A7-14D4-437C-8B4C-AC0FDDFC5B8C}" srcOrd="0" destOrd="0" presId="urn:microsoft.com/office/officeart/2005/8/layout/StepDownProcess"/>
    <dgm:cxn modelId="{BC960E92-9253-4A2B-BF7B-CAC440103D12}" type="presParOf" srcId="{FC6A9BE4-A698-4D47-BA95-1B3DA6B75A8D}" destId="{57F07120-02E5-49D6-BD19-32B15052A663}" srcOrd="1" destOrd="0" presId="urn:microsoft.com/office/officeart/2005/8/layout/StepDownProcess"/>
    <dgm:cxn modelId="{E458AC06-49CF-4CED-8063-010F4BB12D0A}" type="presParOf" srcId="{FC6A9BE4-A698-4D47-BA95-1B3DA6B75A8D}" destId="{2DD4F9B8-0DCA-4BE4-BE33-EAD387768158}" srcOrd="2" destOrd="0" presId="urn:microsoft.com/office/officeart/2005/8/layout/StepDownProcess"/>
    <dgm:cxn modelId="{266EE427-A3E3-4783-85BE-515D999F4C3D}" type="presParOf" srcId="{0976E118-602B-443C-A363-D733C500D0A4}" destId="{0C733354-9D5E-44C2-A1D0-5615857B87B2}" srcOrd="7" destOrd="0" presId="urn:microsoft.com/office/officeart/2005/8/layout/StepDownProcess"/>
    <dgm:cxn modelId="{4A462FBA-8285-4B04-9089-AA96AE0628D4}" type="presParOf" srcId="{0976E118-602B-443C-A363-D733C500D0A4}" destId="{86A689B4-45EC-470F-BA5A-D2AAFF0B8DA0}" srcOrd="8" destOrd="0" presId="urn:microsoft.com/office/officeart/2005/8/layout/StepDownProcess"/>
    <dgm:cxn modelId="{6D5DC78D-2365-4736-85CF-FD3C279BA59F}" type="presParOf" srcId="{86A689B4-45EC-470F-BA5A-D2AAFF0B8DA0}" destId="{880A36DF-E3B2-4E99-B3A2-2F8110E7F09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CA022-B5FA-4B53-9088-59F8B169233F}">
      <dsp:nvSpPr>
        <dsp:cNvPr id="0" name=""/>
        <dsp:cNvSpPr/>
      </dsp:nvSpPr>
      <dsp:spPr>
        <a:xfrm rot="5400000">
          <a:off x="999020" y="1402647"/>
          <a:ext cx="162778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CCB39E-9ECC-4344-845A-81A8032DC542}">
      <dsp:nvSpPr>
        <dsp:cNvPr id="0" name=""/>
        <dsp:cNvSpPr/>
      </dsp:nvSpPr>
      <dsp:spPr>
        <a:xfrm>
          <a:off x="922267" y="231559"/>
          <a:ext cx="2353882" cy="156902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Getting beer from the fridge</a:t>
          </a:r>
          <a:endParaRPr lang="en-US" sz="2100" kern="1200" dirty="0"/>
        </a:p>
      </dsp:txBody>
      <dsp:txXfrm>
        <a:off x="998874" y="308166"/>
        <a:ext cx="2200668" cy="1415808"/>
      </dsp:txXfrm>
    </dsp:sp>
    <dsp:sp modelId="{18E6C894-71DB-4DAF-A553-9372380FB94E}">
      <dsp:nvSpPr>
        <dsp:cNvPr id="0" name=""/>
        <dsp:cNvSpPr/>
      </dsp:nvSpPr>
      <dsp:spPr>
        <a:xfrm>
          <a:off x="3081381" y="447252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CF92F-B8EC-479B-9E17-E43F23D024F2}">
      <dsp:nvSpPr>
        <dsp:cNvPr id="0" name=""/>
        <dsp:cNvSpPr/>
      </dsp:nvSpPr>
      <dsp:spPr>
        <a:xfrm rot="5400000">
          <a:off x="3209647" y="2468618"/>
          <a:ext cx="775276" cy="14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A29EDA-1CAE-4BA6-82F1-E119A31FA93E}">
      <dsp:nvSpPr>
        <dsp:cNvPr id="0" name=""/>
        <dsp:cNvSpPr/>
      </dsp:nvSpPr>
      <dsp:spPr>
        <a:xfrm>
          <a:off x="2401087" y="2020665"/>
          <a:ext cx="1444638" cy="105307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Going to the fridge</a:t>
          </a:r>
          <a:endParaRPr lang="en-US" sz="2100" kern="1200" dirty="0"/>
        </a:p>
      </dsp:txBody>
      <dsp:txXfrm>
        <a:off x="2452503" y="2072081"/>
        <a:ext cx="1341806" cy="950244"/>
      </dsp:txXfrm>
    </dsp:sp>
    <dsp:sp modelId="{A3B6522D-264B-4D83-8CDA-C5B71DC12E6C}">
      <dsp:nvSpPr>
        <dsp:cNvPr id="0" name=""/>
        <dsp:cNvSpPr/>
      </dsp:nvSpPr>
      <dsp:spPr>
        <a:xfrm>
          <a:off x="3999422" y="1969478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B9E20-0A1A-4327-BEE4-B1351FE6E275}">
      <dsp:nvSpPr>
        <dsp:cNvPr id="0" name=""/>
        <dsp:cNvSpPr/>
      </dsp:nvSpPr>
      <dsp:spPr>
        <a:xfrm rot="5400000">
          <a:off x="5006677" y="3490994"/>
          <a:ext cx="77527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518D4E-7A28-4A5E-9559-6B006D9D85AC}">
      <dsp:nvSpPr>
        <dsp:cNvPr id="0" name=""/>
        <dsp:cNvSpPr/>
      </dsp:nvSpPr>
      <dsp:spPr>
        <a:xfrm>
          <a:off x="4335435" y="2858865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Opening the fridge</a:t>
          </a:r>
          <a:endParaRPr lang="en-US" sz="2100" kern="1200" dirty="0"/>
        </a:p>
      </dsp:txBody>
      <dsp:txXfrm>
        <a:off x="4380038" y="2903468"/>
        <a:ext cx="1215903" cy="824328"/>
      </dsp:txXfrm>
    </dsp:sp>
    <dsp:sp modelId="{5C2810B2-7C8C-4D8D-BBCA-D77812846DD2}">
      <dsp:nvSpPr>
        <dsp:cNvPr id="0" name=""/>
        <dsp:cNvSpPr/>
      </dsp:nvSpPr>
      <dsp:spPr>
        <a:xfrm>
          <a:off x="5224554" y="2995678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8B3A7-14D4-437C-8B4C-AC0FDDFC5B8C}">
      <dsp:nvSpPr>
        <dsp:cNvPr id="0" name=""/>
        <dsp:cNvSpPr/>
      </dsp:nvSpPr>
      <dsp:spPr>
        <a:xfrm rot="5400000">
          <a:off x="6454474" y="4405392"/>
          <a:ext cx="77527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F07120-02E5-49D6-BD19-32B15052A663}">
      <dsp:nvSpPr>
        <dsp:cNvPr id="0" name=""/>
        <dsp:cNvSpPr/>
      </dsp:nvSpPr>
      <dsp:spPr>
        <a:xfrm>
          <a:off x="5867396" y="3697069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Getting the beer</a:t>
          </a:r>
          <a:endParaRPr lang="en-US" sz="2100" kern="1200" dirty="0"/>
        </a:p>
      </dsp:txBody>
      <dsp:txXfrm>
        <a:off x="5911999" y="3741672"/>
        <a:ext cx="1215903" cy="824328"/>
      </dsp:txXfrm>
    </dsp:sp>
    <dsp:sp modelId="{2DD4F9B8-0DCA-4BE4-BE33-EAD387768158}">
      <dsp:nvSpPr>
        <dsp:cNvPr id="0" name=""/>
        <dsp:cNvSpPr/>
      </dsp:nvSpPr>
      <dsp:spPr>
        <a:xfrm>
          <a:off x="6558334" y="4021879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A36DF-E3B2-4E99-B3A2-2F8110E7F092}">
      <dsp:nvSpPr>
        <dsp:cNvPr id="0" name=""/>
        <dsp:cNvSpPr/>
      </dsp:nvSpPr>
      <dsp:spPr>
        <a:xfrm>
          <a:off x="7391396" y="4687669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Closing the fridge </a:t>
          </a:r>
          <a:endParaRPr lang="en-US" sz="2100" kern="1200" dirty="0"/>
        </a:p>
      </dsp:txBody>
      <dsp:txXfrm>
        <a:off x="7435999" y="4732272"/>
        <a:ext cx="1215903" cy="824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F23C3-A5E0-4500-A890-1B41A6DB92DE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8DB93-43AD-4C4E-9657-B4140BAC1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8DB93-43AD-4C4E-9657-B4140BAC1F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8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5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C0D40-B82D-452D-8213-99BBF41184D1}" type="datetimeFigureOut">
              <a:rPr lang="en-US" smtClean="0"/>
              <a:t>11/9/2012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9677401" cy="3375025"/>
          </a:xfrm>
        </p:spPr>
        <p:txBody>
          <a:bodyPr>
            <a:noAutofit/>
          </a:bodyPr>
          <a:lstStyle/>
          <a:p>
            <a:pPr algn="l"/>
            <a:r>
              <a:rPr lang="de-AT" sz="6000" dirty="0" smtClean="0">
                <a:solidFill>
                  <a:srgbClr val="00A8C6"/>
                </a:solidFill>
                <a:latin typeface="Intro" pitchFamily="50" charset="0"/>
              </a:rPr>
              <a:t>Recogni</a:t>
            </a:r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zing ongoing human actions with the help of</a:t>
            </a:r>
            <a:endParaRPr lang="en-US" sz="6000" dirty="0">
              <a:solidFill>
                <a:srgbClr val="00A8C6"/>
              </a:solidFill>
              <a:latin typeface="Intro" pitchFamily="50" charset="0"/>
            </a:endParaRPr>
          </a:p>
        </p:txBody>
      </p:sp>
      <p:pic>
        <p:nvPicPr>
          <p:cNvPr id="1026" name="Picture 2" descr="C:\Users\Lyubo\Projects\KinectHumanActionRecognition\docs\Presentation OpenFest\Kin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25" y="3576018"/>
            <a:ext cx="6423025" cy="321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6163885"/>
            <a:ext cx="28804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Lyubomir</a:t>
            </a:r>
            <a:r>
              <a:rPr lang="en-US" sz="1400" dirty="0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Yanchev</a:t>
            </a:r>
            <a:endParaRPr lang="en-US" sz="1400" dirty="0" smtClean="0">
              <a:solidFill>
                <a:srgbClr val="8FBE00"/>
              </a:solidFill>
              <a:latin typeface="Intro" pitchFamily="50" charset="0"/>
              <a:ea typeface="Verdana" pitchFamily="34" charset="0"/>
              <a:cs typeface="Verdana" pitchFamily="34" charset="0"/>
            </a:endParaRPr>
          </a:p>
          <a:p>
            <a:r>
              <a:rPr lang="en-US" sz="1200" dirty="0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yanchev.lyubomir@gmail.com</a:t>
            </a:r>
          </a:p>
        </p:txBody>
      </p:sp>
      <p:pic>
        <p:nvPicPr>
          <p:cNvPr id="1028" name="Picture 4" descr="C:\Users\Lyubo\Projects\KinectHumanActionRecognition\docs\Presentation OpenFest\sketchy arr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34676">
            <a:off x="4206288" y="2613111"/>
            <a:ext cx="756911" cy="19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yubo\Projects\KinectHumanActionRecognition\docs\Presentation OpenFest\hu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08115"/>
            <a:ext cx="3968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/>
          <a:stretch/>
        </p:blipFill>
        <p:spPr bwMode="auto">
          <a:xfrm>
            <a:off x="0" y="2229703"/>
            <a:ext cx="9113218" cy="3180497"/>
          </a:xfrm>
          <a:prstGeom prst="round1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Sequence of the most informative joints</a:t>
            </a:r>
          </a:p>
        </p:txBody>
      </p:sp>
    </p:spTree>
    <p:extLst>
      <p:ext uri="{BB962C8B-B14F-4D97-AF65-F5344CB8AC3E}">
        <p14:creationId xmlns:p14="http://schemas.microsoft.com/office/powerpoint/2010/main" val="35413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Calculations...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6024" y="22291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ntro" pitchFamily="50" charset="0"/>
              </a:rPr>
              <a:t>Burn!</a:t>
            </a:r>
            <a:endParaRPr lang="en-US" dirty="0">
              <a:latin typeface="Intro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4800" y="1828800"/>
                <a:ext cx="7315200" cy="20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joints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dirty="0" err="1" smtClean="0"/>
                  <a:t>Quaterions</a:t>
                </a:r>
                <a:r>
                  <a:rPr lang="en-US" dirty="0" smtClean="0"/>
                  <a:t>… anyone?</a:t>
                </a:r>
              </a:p>
              <a:p>
                <a:pPr marL="1200150" lvl="2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bg-BG" b="1" i="1">
                        <a:latin typeface="Cambria Math"/>
                      </a:rPr>
                      <m:t>𝒄𝒐𝒔</m:t>
                    </m:r>
                    <m:r>
                      <a:rPr lang="bg-BG" b="1" i="1">
                        <a:latin typeface="Cambria Math"/>
                      </a:rPr>
                      <m:t> </m:t>
                    </m:r>
                    <m:r>
                      <a:rPr lang="bg-BG" b="1" i="1">
                        <a:latin typeface="Cambria Math"/>
                      </a:rPr>
                      <m:t>𝜶</m:t>
                    </m:r>
                    <m:r>
                      <a:rPr lang="bg-BG" b="1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endParaRPr lang="en-US" b="1" i="1" dirty="0" smtClean="0"/>
              </a:p>
              <a:p>
                <a:pPr marL="1200150" lvl="2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skeletons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dirty="0" smtClean="0"/>
                  <a:t>Okay, that shouldn’t be so hard…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actions?!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28800"/>
                <a:ext cx="7315200" cy="2094804"/>
              </a:xfrm>
              <a:prstGeom prst="rect">
                <a:avLst/>
              </a:prstGeom>
              <a:blipFill rotWithShape="1">
                <a:blip r:embed="rId2"/>
                <a:stretch>
                  <a:fillRect l="-500" t="-1453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www.euclideanspace.com/maths/algebra/realNormedAlgebra/quaternions/geometric/axisAngle/axisAngle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42" y="304800"/>
            <a:ext cx="2590800" cy="2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Lyubo\Projects\KinectHumanActionRecognition\docs\poses combin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124200"/>
            <a:ext cx="4968449" cy="28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://i.qkme.me/3oyu2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4983">
            <a:off x="1192084" y="4486939"/>
            <a:ext cx="2857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1 6"/>
          <p:cNvSpPr/>
          <p:nvPr/>
        </p:nvSpPr>
        <p:spPr>
          <a:xfrm>
            <a:off x="2971800" y="4537102"/>
            <a:ext cx="838200" cy="415898"/>
          </a:xfrm>
          <a:prstGeom prst="irregularSeal1">
            <a:avLst/>
          </a:prstGeom>
          <a:solidFill>
            <a:srgbClr val="F9F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1 11"/>
          <p:cNvSpPr/>
          <p:nvPr/>
        </p:nvSpPr>
        <p:spPr>
          <a:xfrm>
            <a:off x="2985448" y="5976163"/>
            <a:ext cx="838200" cy="415898"/>
          </a:xfrm>
          <a:prstGeom prst="irregularSeal1">
            <a:avLst/>
          </a:prstGeom>
          <a:solidFill>
            <a:srgbClr val="F9F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76400" y="3923604"/>
            <a:ext cx="228600" cy="495997"/>
          </a:xfrm>
          <a:prstGeom prst="straightConnector1">
            <a:avLst/>
          </a:prstGeom>
          <a:ln>
            <a:solidFill>
              <a:srgbClr val="00A8C6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Freeform 11272"/>
          <p:cNvSpPr/>
          <p:nvPr/>
        </p:nvSpPr>
        <p:spPr>
          <a:xfrm>
            <a:off x="750627" y="3575713"/>
            <a:ext cx="4080680" cy="1023583"/>
          </a:xfrm>
          <a:custGeom>
            <a:avLst/>
            <a:gdLst>
              <a:gd name="connsiteX0" fmla="*/ 0 w 4080680"/>
              <a:gd name="connsiteY0" fmla="*/ 1023583 h 1023583"/>
              <a:gd name="connsiteX1" fmla="*/ 68239 w 4080680"/>
              <a:gd name="connsiteY1" fmla="*/ 232012 h 1023583"/>
              <a:gd name="connsiteX2" fmla="*/ 4080680 w 4080680"/>
              <a:gd name="connsiteY2" fmla="*/ 0 h 1023583"/>
              <a:gd name="connsiteX3" fmla="*/ 3985146 w 4080680"/>
              <a:gd name="connsiteY3" fmla="*/ 805218 h 1023583"/>
              <a:gd name="connsiteX4" fmla="*/ 0 w 4080680"/>
              <a:gd name="connsiteY4" fmla="*/ 1023583 h 10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0680" h="1023583">
                <a:moveTo>
                  <a:pt x="0" y="1023583"/>
                </a:moveTo>
                <a:lnTo>
                  <a:pt x="68239" y="232012"/>
                </a:lnTo>
                <a:lnTo>
                  <a:pt x="4080680" y="0"/>
                </a:lnTo>
                <a:lnTo>
                  <a:pt x="3985146" y="805218"/>
                </a:lnTo>
                <a:lnTo>
                  <a:pt x="0" y="1023583"/>
                </a:lnTo>
                <a:close/>
              </a:path>
            </a:pathLst>
          </a:custGeom>
          <a:solidFill>
            <a:srgbClr val="65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F9F2E7"/>
                </a:solidFill>
                <a:latin typeface="Intro" pitchFamily="50" charset="0"/>
              </a:rPr>
              <a:t>How do we compare actions?</a:t>
            </a:r>
            <a:endParaRPr lang="en-US" sz="4400" dirty="0">
              <a:solidFill>
                <a:srgbClr val="F9F2E7"/>
              </a:solidFill>
              <a:latin typeface="Intro" pitchFamily="50" charset="0"/>
            </a:endParaRPr>
          </a:p>
        </p:txBody>
      </p:sp>
      <p:pic>
        <p:nvPicPr>
          <p:cNvPr id="11266" name="Picture 2" descr="C:\Users\Lyubo\Projects\KinectHumanActionRecognition\docs\Presentation OpenFest\images\dtw and elastic match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5"/>
          <a:stretch/>
        </p:blipFill>
        <p:spPr bwMode="auto">
          <a:xfrm rot="456275">
            <a:off x="5511719" y="1797860"/>
            <a:ext cx="3556000" cy="20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963097">
            <a:off x="128139" y="2472047"/>
            <a:ext cx="42755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Hidden Markov models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Used most commonly</a:t>
            </a:r>
            <a:endParaRPr lang="en-US" sz="1400" dirty="0">
              <a:solidFill>
                <a:srgbClr val="F9F2E7"/>
              </a:solidFill>
              <a:latin typeface="Intro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53572">
            <a:off x="5879389" y="5510672"/>
            <a:ext cx="33114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Neural networks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They’re “OK” for everything</a:t>
            </a:r>
          </a:p>
        </p:txBody>
      </p:sp>
      <p:sp>
        <p:nvSpPr>
          <p:cNvPr id="10" name="TextBox 9"/>
          <p:cNvSpPr txBox="1"/>
          <p:nvPr/>
        </p:nvSpPr>
        <p:spPr>
          <a:xfrm rot="21274694">
            <a:off x="784644" y="3761289"/>
            <a:ext cx="41744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FBE"/>
                </a:solidFill>
                <a:latin typeface="Intro" pitchFamily="50" charset="0"/>
              </a:rPr>
              <a:t>Dynamic time warping</a:t>
            </a:r>
            <a:br>
              <a:rPr lang="en-US" sz="2400" dirty="0" smtClean="0">
                <a:solidFill>
                  <a:srgbClr val="008FBE"/>
                </a:solidFill>
                <a:latin typeface="Intro" pitchFamily="50" charset="0"/>
              </a:rPr>
            </a:br>
            <a:r>
              <a:rPr lang="en-US" sz="1400" dirty="0" err="1" smtClean="0">
                <a:solidFill>
                  <a:srgbClr val="008FBE"/>
                </a:solidFill>
                <a:latin typeface="Intro" pitchFamily="50" charset="0"/>
              </a:rPr>
              <a:t>aah</a:t>
            </a:r>
            <a:r>
              <a:rPr lang="en-US" sz="1400" dirty="0" smtClean="0">
                <a:solidFill>
                  <a:srgbClr val="008FBE"/>
                </a:solidFill>
                <a:latin typeface="Intro" pitchFamily="50" charset="0"/>
              </a:rPr>
              <a:t>?</a:t>
            </a:r>
            <a:endParaRPr lang="en-US" sz="1400" dirty="0">
              <a:solidFill>
                <a:srgbClr val="008FBE"/>
              </a:solidFill>
              <a:latin typeface="Intro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908739">
            <a:off x="796045" y="5323509"/>
            <a:ext cx="33319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Elastic matching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?!</a:t>
            </a:r>
            <a:endParaRPr lang="en-US" sz="1400" dirty="0">
              <a:solidFill>
                <a:srgbClr val="F9F2E7"/>
              </a:solidFill>
              <a:latin typeface="Intro" pitchFamily="50" charset="0"/>
            </a:endParaRPr>
          </a:p>
        </p:txBody>
      </p:sp>
      <p:cxnSp>
        <p:nvCxnSpPr>
          <p:cNvPr id="12" name="Straight Arrow Connector 11"/>
          <p:cNvCxnSpPr>
            <a:stCxn id="10" idx="3"/>
            <a:endCxn id="11266" idx="1"/>
          </p:cNvCxnSpPr>
          <p:nvPr/>
        </p:nvCxnSpPr>
        <p:spPr>
          <a:xfrm flipV="1">
            <a:off x="4949718" y="2600477"/>
            <a:ext cx="577639" cy="1302153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1266" idx="2"/>
          </p:cNvCxnSpPr>
          <p:nvPr/>
        </p:nvCxnSpPr>
        <p:spPr>
          <a:xfrm flipV="1">
            <a:off x="4094416" y="3864552"/>
            <a:ext cx="3057950" cy="1464771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8192"/>
            <a:ext cx="10325100" cy="686619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88686" y="228600"/>
            <a:ext cx="5428343" cy="1313543"/>
          </a:xfrm>
          <a:custGeom>
            <a:avLst/>
            <a:gdLst>
              <a:gd name="connsiteX0" fmla="*/ 0 w 5428343"/>
              <a:gd name="connsiteY0" fmla="*/ 1059543 h 1117600"/>
              <a:gd name="connsiteX1" fmla="*/ 72571 w 5428343"/>
              <a:gd name="connsiteY1" fmla="*/ 0 h 1117600"/>
              <a:gd name="connsiteX2" fmla="*/ 5428343 w 5428343"/>
              <a:gd name="connsiteY2" fmla="*/ 145143 h 1117600"/>
              <a:gd name="connsiteX3" fmla="*/ 5283200 w 5428343"/>
              <a:gd name="connsiteY3" fmla="*/ 754743 h 1117600"/>
              <a:gd name="connsiteX4" fmla="*/ 1480457 w 5428343"/>
              <a:gd name="connsiteY4" fmla="*/ 1117600 h 1117600"/>
              <a:gd name="connsiteX5" fmla="*/ 0 w 5428343"/>
              <a:gd name="connsiteY5" fmla="*/ 1059543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8343" h="1117600">
                <a:moveTo>
                  <a:pt x="0" y="1059543"/>
                </a:moveTo>
                <a:lnTo>
                  <a:pt x="72571" y="0"/>
                </a:lnTo>
                <a:lnTo>
                  <a:pt x="5428343" y="145143"/>
                </a:lnTo>
                <a:lnTo>
                  <a:pt x="5283200" y="754743"/>
                </a:lnTo>
                <a:lnTo>
                  <a:pt x="1480457" y="1117600"/>
                </a:lnTo>
                <a:lnTo>
                  <a:pt x="0" y="1059543"/>
                </a:lnTo>
                <a:close/>
              </a:path>
            </a:pathLst>
          </a:custGeom>
          <a:solidFill>
            <a:srgbClr val="8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263" y="304800"/>
            <a:ext cx="52573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Demonstration</a:t>
            </a:r>
            <a:b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At last…</a:t>
            </a:r>
            <a:endParaRPr lang="en-US" sz="2400" dirty="0">
              <a:solidFill>
                <a:srgbClr val="F9F2E7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86050" y="3044280"/>
            <a:ext cx="37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But where?</a:t>
            </a:r>
          </a:p>
        </p:txBody>
      </p:sp>
    </p:spTree>
    <p:extLst>
      <p:ext uri="{BB962C8B-B14F-4D97-AF65-F5344CB8AC3E}">
        <p14:creationId xmlns:p14="http://schemas.microsoft.com/office/powerpoint/2010/main" val="20163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3.bp.blogspot.com/-woxK_GGNNII/T61qho4iJ-I/AAAAAAAAAGw/gUx4MvsuXMo/s1600/Everybody-lLies-house-md-14762612-1280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2" y="1066799"/>
            <a:ext cx="9265922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latin typeface="Intro" pitchFamily="50" charset="0"/>
              </a:rPr>
              <a:t>Medicine</a:t>
            </a:r>
            <a:endParaRPr lang="en-US" sz="44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dwarkamarket.com/cust/images/balajicct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45" y="457200"/>
            <a:ext cx="8051085" cy="46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124200"/>
            <a:ext cx="47466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Intro" pitchFamily="50" charset="0"/>
              </a:rPr>
              <a:t>Video </a:t>
            </a:r>
            <a:br>
              <a:rPr lang="en-US" sz="4400" dirty="0" smtClean="0">
                <a:latin typeface="Intro" pitchFamily="50" charset="0"/>
              </a:rPr>
            </a:br>
            <a:r>
              <a:rPr lang="en-US" sz="4400" dirty="0" smtClean="0">
                <a:latin typeface="Intro" pitchFamily="50" charset="0"/>
              </a:rPr>
              <a:t>surveillance </a:t>
            </a:r>
            <a:endParaRPr lang="en-US" sz="44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 descr="http://www.microsoft.com/global/en-us/news/publishingimages/images/features/2010/01-06Bach_smEE0B3F8_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427" y="-34119"/>
            <a:ext cx="104394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9973270">
            <a:off x="235446" y="1253790"/>
            <a:ext cx="46749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Natural user </a:t>
            </a:r>
            <a:b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</a:br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interface</a:t>
            </a:r>
            <a:endParaRPr lang="en-US" sz="4400" dirty="0">
              <a:solidFill>
                <a:srgbClr val="00A8C6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Used literature...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30480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ntro" pitchFamily="50" charset="0"/>
              </a:rPr>
              <a:t>Not all of them</a:t>
            </a:r>
            <a:endParaRPr lang="en-US" dirty="0">
              <a:latin typeface="Intro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077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 Method For Human Action Recognition</a:t>
            </a:r>
            <a:r>
              <a:rPr lang="bg-BG" sz="1600" dirty="0" smtClean="0"/>
              <a:t> </a:t>
            </a:r>
            <a:r>
              <a:rPr lang="bg-BG" sz="1600" i="1" dirty="0" smtClean="0"/>
              <a:t>(</a:t>
            </a:r>
            <a:r>
              <a:rPr lang="en-US" sz="1600" i="1" dirty="0" smtClean="0"/>
              <a:t>Osama </a:t>
            </a:r>
            <a:r>
              <a:rPr lang="en-US" sz="1600" i="1" dirty="0" err="1" smtClean="0"/>
              <a:t>Masoud</a:t>
            </a:r>
            <a:r>
              <a:rPr lang="en-US" sz="1600" i="1" dirty="0" smtClean="0"/>
              <a:t> and Nikos </a:t>
            </a:r>
            <a:r>
              <a:rPr lang="en-US" sz="1600" i="1" dirty="0" err="1" smtClean="0"/>
              <a:t>Papanikolopoulos</a:t>
            </a:r>
            <a:r>
              <a:rPr lang="en-US" sz="1600" i="1" dirty="0" smtClean="0"/>
              <a:t>)</a:t>
            </a:r>
            <a:endParaRPr lang="bg-BG" sz="1600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Qualitative Recognition of Ongoing Human Action Sequences</a:t>
            </a:r>
            <a:r>
              <a:rPr lang="bg-BG" sz="1600" dirty="0" smtClean="0"/>
              <a:t> </a:t>
            </a:r>
            <a:r>
              <a:rPr lang="bg-BG" sz="1600" i="1" dirty="0" smtClean="0"/>
              <a:t>(</a:t>
            </a:r>
            <a:r>
              <a:rPr lang="en-US" sz="1600" i="1" dirty="0" err="1" smtClean="0"/>
              <a:t>Yasuo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Kuniyoshi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Hirochika</a:t>
            </a:r>
            <a:r>
              <a:rPr lang="en-US" sz="1600" i="1" dirty="0" smtClean="0"/>
              <a:t> Inoue</a:t>
            </a:r>
            <a:r>
              <a:rPr lang="bg-BG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Action Recognition from Boosted Pose Estimation </a:t>
            </a:r>
            <a:r>
              <a:rPr lang="bg-BG" sz="1600" i="1" dirty="0" smtClean="0"/>
              <a:t>(</a:t>
            </a:r>
            <a:r>
              <a:rPr lang="en-US" sz="1600" i="1" dirty="0" smtClean="0"/>
              <a:t>Li Wang, Li Cheng)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Action Recognition Based on A Bag of 3D Points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Wanqing</a:t>
            </a:r>
            <a:r>
              <a:rPr lang="en-US" sz="1600" i="1" dirty="0" smtClean="0"/>
              <a:t> Li,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Zhang, </a:t>
            </a:r>
            <a:r>
              <a:rPr lang="en-US" sz="1600" i="1" dirty="0" err="1" smtClean="0"/>
              <a:t>Zicheng</a:t>
            </a:r>
            <a:r>
              <a:rPr lang="en-US" sz="1600" i="1" dirty="0" smtClean="0"/>
              <a:t> Liu)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Activity Recognition Using Body Joint-Angle Features and Hidden Markov Model </a:t>
            </a:r>
            <a:r>
              <a:rPr lang="en-US" sz="1600" i="1" dirty="0" smtClean="0"/>
              <a:t>(Md. Zia </a:t>
            </a:r>
            <a:r>
              <a:rPr lang="en-US" sz="1600" i="1" dirty="0" err="1" smtClean="0"/>
              <a:t>Uddin</a:t>
            </a:r>
            <a:r>
              <a:rPr lang="en-US" sz="1600" i="1" dirty="0" smtClean="0"/>
              <a:t>, Nguyen </a:t>
            </a:r>
            <a:r>
              <a:rPr lang="en-US" sz="1600" i="1" dirty="0" err="1" smtClean="0"/>
              <a:t>Duc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Thang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Jeong</a:t>
            </a:r>
            <a:r>
              <a:rPr lang="en-US" sz="1600" i="1" dirty="0" smtClean="0"/>
              <a:t> Tai Kim, and Tae-</a:t>
            </a:r>
            <a:r>
              <a:rPr lang="en-US" sz="1600" i="1" dirty="0" err="1" smtClean="0"/>
              <a:t>Seong</a:t>
            </a:r>
            <a:r>
              <a:rPr lang="en-US" sz="1600" i="1" dirty="0" smtClean="0"/>
              <a:t> Kim)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Distributed Recognition of Human Actions Using Wearable Motion Sensor Networks </a:t>
            </a:r>
            <a:r>
              <a:rPr lang="en-US" sz="1600" i="1" dirty="0" smtClean="0"/>
              <a:t>(Allen Y. Yang , </a:t>
            </a:r>
            <a:r>
              <a:rPr lang="en-US" sz="1600" i="1" dirty="0" err="1" smtClean="0"/>
              <a:t>Roozbeh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Jafari</a:t>
            </a:r>
            <a:r>
              <a:rPr lang="en-US" sz="1600" i="1" dirty="0" smtClean="0"/>
              <a:t>, S. Shankar </a:t>
            </a:r>
            <a:r>
              <a:rPr lang="en-US" sz="1600" i="1" dirty="0" err="1" smtClean="0"/>
              <a:t>Sastry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Ruzena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Bajcsy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Evaluation of local </a:t>
            </a:r>
            <a:r>
              <a:rPr lang="en-US" sz="1600" dirty="0" err="1" smtClean="0"/>
              <a:t>spatio</a:t>
            </a:r>
            <a:r>
              <a:rPr lang="en-US" sz="1600" dirty="0" smtClean="0"/>
              <a:t>-temporal features for action recognition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Heng</a:t>
            </a:r>
            <a:r>
              <a:rPr lang="en-US" sz="1600" i="1" dirty="0" smtClean="0"/>
              <a:t> Wang, Muhammad </a:t>
            </a:r>
            <a:r>
              <a:rPr lang="en-US" sz="1600" i="1" dirty="0" err="1" smtClean="0"/>
              <a:t>Muneeb</a:t>
            </a:r>
            <a:r>
              <a:rPr lang="en-US" sz="1600" i="1" dirty="0" smtClean="0"/>
              <a:t> , Alexander </a:t>
            </a:r>
            <a:r>
              <a:rPr lang="en-US" sz="1600" i="1" dirty="0" err="1" smtClean="0"/>
              <a:t>Kläser</a:t>
            </a:r>
            <a:r>
              <a:rPr lang="en-US" sz="1600" i="1" dirty="0" smtClean="0"/>
              <a:t>, Ivan Laptev, </a:t>
            </a:r>
            <a:r>
              <a:rPr lang="en-US" sz="1600" i="1" dirty="0" err="1" smtClean="0"/>
              <a:t>Cordelia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Schmid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action recognition with pose similarity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Shiquan</a:t>
            </a:r>
            <a:r>
              <a:rPr lang="en-US" sz="1600" i="1" dirty="0" smtClean="0"/>
              <a:t> Wang, </a:t>
            </a:r>
            <a:r>
              <a:rPr lang="en-US" sz="1600" i="1" dirty="0" err="1" smtClean="0"/>
              <a:t>Kaiqi</a:t>
            </a:r>
            <a:r>
              <a:rPr lang="en-US" sz="1600" i="1" dirty="0" smtClean="0"/>
              <a:t> Huang, </a:t>
            </a:r>
            <a:r>
              <a:rPr lang="en-US" sz="1600" i="1" dirty="0" err="1" smtClean="0"/>
              <a:t>Tieniu</a:t>
            </a:r>
            <a:r>
              <a:rPr lang="en-US" sz="1600" i="1" dirty="0" smtClean="0"/>
              <a:t> Tan)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Sequence of the Most Informative Joints (SMIJ): A New Representation for Human Skeletal Action Recognition</a:t>
            </a:r>
            <a:r>
              <a:rPr lang="en-US" sz="1600" i="1" dirty="0" smtClean="0"/>
              <a:t> (</a:t>
            </a:r>
            <a:r>
              <a:rPr lang="en-US" sz="1600" i="1" dirty="0" err="1" smtClean="0"/>
              <a:t>Ferda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Ofli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Rizwan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Chaudhry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Gregorij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Kurillo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Ren´e</a:t>
            </a:r>
            <a:r>
              <a:rPr lang="en-US" sz="1600" i="1" dirty="0" smtClean="0"/>
              <a:t> Vidal and </a:t>
            </a:r>
            <a:r>
              <a:rPr lang="en-US" sz="1600" i="1" dirty="0" err="1" smtClean="0"/>
              <a:t>Ruzena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Bajcsy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Activity Recognition Using a Combination of Category Components and Local Models for Video Surveillance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Weiyao</a:t>
            </a:r>
            <a:r>
              <a:rPr lang="en-US" sz="1600" i="1" dirty="0" smtClean="0"/>
              <a:t> Lin, Ming-Ting Sun, </a:t>
            </a:r>
            <a:r>
              <a:rPr lang="en-US" sz="1600" i="1" dirty="0" err="1" smtClean="0"/>
              <a:t>Radha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Poovendran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Expandable Data-Driven Graphical Modeling of Human Actions Based on Salient Postures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Wanqing</a:t>
            </a:r>
            <a:r>
              <a:rPr lang="en-US" sz="1600" i="1" dirty="0" smtClean="0"/>
              <a:t> Li,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Zhang, </a:t>
            </a:r>
            <a:r>
              <a:rPr lang="en-US" sz="1600" i="1" dirty="0" err="1" smtClean="0"/>
              <a:t>Zicheng</a:t>
            </a:r>
            <a:r>
              <a:rPr lang="en-US" sz="1600" i="1" dirty="0" smtClean="0"/>
              <a:t> Liu)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Does Human Action Recognition Benefit from Pose Estimation? </a:t>
            </a:r>
            <a:r>
              <a:rPr lang="en-US" sz="1600" i="1" dirty="0" smtClean="0"/>
              <a:t>(Angela Yao, </a:t>
            </a:r>
            <a:r>
              <a:rPr lang="en-US" sz="1600" i="1" dirty="0" err="1" smtClean="0"/>
              <a:t>Juergen</a:t>
            </a:r>
            <a:r>
              <a:rPr lang="en-US" sz="1600" i="1" dirty="0" smtClean="0"/>
              <a:t> Gall, Gabriele </a:t>
            </a:r>
            <a:r>
              <a:rPr lang="en-US" sz="1600" i="1" dirty="0" err="1" smtClean="0"/>
              <a:t>Fanelli</a:t>
            </a:r>
            <a:r>
              <a:rPr lang="en-US" sz="1600" i="1" dirty="0" smtClean="0"/>
              <a:t>, Luc Van </a:t>
            </a:r>
            <a:r>
              <a:rPr lang="en-US" sz="1600" i="1" dirty="0" err="1" smtClean="0"/>
              <a:t>Gool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7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2499" y="3976513"/>
            <a:ext cx="8192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4400" dirty="0" smtClean="0">
                <a:solidFill>
                  <a:srgbClr val="F9F2E7"/>
                </a:solidFill>
                <a:latin typeface="Intro" pitchFamily="50" charset="0"/>
              </a:rPr>
              <a:t>Feel free to get in touch with me!</a:t>
            </a:r>
            <a:endParaRPr lang="en-US" sz="4400" dirty="0">
              <a:solidFill>
                <a:srgbClr val="F9F2E7"/>
              </a:solidFill>
              <a:latin typeface="Intr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5486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    </a:t>
            </a:r>
            <a:r>
              <a:rPr lang="en-US" dirty="0" err="1" smtClean="0">
                <a:solidFill>
                  <a:srgbClr val="F9F2E7"/>
                </a:solidFill>
                <a:latin typeface="Intro" pitchFamily="50" charset="0"/>
              </a:rPr>
              <a:t>Lyubomir</a:t>
            </a:r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 </a:t>
            </a:r>
            <a:r>
              <a:rPr lang="en-US" dirty="0" err="1" smtClean="0">
                <a:solidFill>
                  <a:srgbClr val="F9F2E7"/>
                </a:solidFill>
                <a:latin typeface="Intro" pitchFamily="50" charset="0"/>
              </a:rPr>
              <a:t>Yanchev</a:t>
            </a:r>
            <a:endParaRPr lang="en-US" dirty="0" smtClean="0">
              <a:solidFill>
                <a:srgbClr val="F9F2E7"/>
              </a:solidFill>
              <a:latin typeface="Intro" pitchFamily="50" charset="0"/>
            </a:endParaRPr>
          </a:p>
          <a:p>
            <a:pPr algn="r"/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/>
            </a:r>
            <a:br>
              <a:rPr lang="en-US" dirty="0" smtClean="0">
                <a:solidFill>
                  <a:srgbClr val="F9F2E7"/>
                </a:solidFill>
                <a:latin typeface="Intro" pitchFamily="50" charset="0"/>
              </a:rPr>
            </a:br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yanchev.lyubomir@gmail.com </a:t>
            </a:r>
            <a:endParaRPr lang="en-US" dirty="0">
              <a:solidFill>
                <a:srgbClr val="F9F2E7"/>
              </a:solidFill>
              <a:latin typeface="Intro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495800" y="5423063"/>
            <a:ext cx="1519261" cy="512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342" y="1261408"/>
            <a:ext cx="71513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9F2E7"/>
                </a:solidFill>
                <a:latin typeface="Intro" pitchFamily="50" charset="0"/>
              </a:rPr>
              <a:t>Thanks!</a:t>
            </a:r>
            <a:endParaRPr lang="en-US" sz="12000" dirty="0">
              <a:solidFill>
                <a:srgbClr val="F9F2E7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8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ired.com/images_blogs/underwire/images/2009/01/08/damian_2_hal9000_focus_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186"/>
            <a:ext cx="9258300" cy="69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3819" y="5464833"/>
            <a:ext cx="4640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9F2E7"/>
                </a:solidFill>
                <a:latin typeface="Intro" pitchFamily="50" charset="0"/>
                <a:cs typeface="Utsaah" pitchFamily="34" charset="0"/>
              </a:rPr>
              <a:t>you wish..</a:t>
            </a:r>
            <a:endParaRPr lang="en-US" sz="6000" dirty="0">
              <a:solidFill>
                <a:srgbClr val="F9F2E7"/>
              </a:solidFill>
              <a:latin typeface="Intro" pitchFamily="50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yubo\Projects\KinectHumanActionRecognition\docs\Presentation OpenFest\Kinect 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" y="1295400"/>
            <a:ext cx="8153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yubo\Projects\KinectHumanActionRecognition\docs\Presentation OpenFest\microsoft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61" y="5561708"/>
            <a:ext cx="3535339" cy="1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9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5813946" y="2593075"/>
            <a:ext cx="3220872" cy="914400"/>
          </a:xfrm>
          <a:custGeom>
            <a:avLst/>
            <a:gdLst>
              <a:gd name="connsiteX0" fmla="*/ 0 w 3220872"/>
              <a:gd name="connsiteY0" fmla="*/ 805218 h 914400"/>
              <a:gd name="connsiteX1" fmla="*/ 122830 w 3220872"/>
              <a:gd name="connsiteY1" fmla="*/ 0 h 914400"/>
              <a:gd name="connsiteX2" fmla="*/ 3179929 w 3220872"/>
              <a:gd name="connsiteY2" fmla="*/ 109182 h 914400"/>
              <a:gd name="connsiteX3" fmla="*/ 3220872 w 3220872"/>
              <a:gd name="connsiteY3" fmla="*/ 914400 h 914400"/>
              <a:gd name="connsiteX4" fmla="*/ 0 w 3220872"/>
              <a:gd name="connsiteY4" fmla="*/ 80521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914400">
                <a:moveTo>
                  <a:pt x="0" y="805218"/>
                </a:moveTo>
                <a:lnTo>
                  <a:pt x="122830" y="0"/>
                </a:lnTo>
                <a:lnTo>
                  <a:pt x="3179929" y="109182"/>
                </a:lnTo>
                <a:lnTo>
                  <a:pt x="3220872" y="914400"/>
                </a:lnTo>
                <a:lnTo>
                  <a:pt x="0" y="805218"/>
                </a:lnTo>
                <a:close/>
              </a:path>
            </a:pathLst>
          </a:custGeom>
          <a:solidFill>
            <a:srgbClr val="65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6765" y="292100"/>
            <a:ext cx="369047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6996" y="1623579"/>
            <a:ext cx="3487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Meet</a:t>
            </a:r>
            <a:b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</a:br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Skelly!</a:t>
            </a:r>
            <a:endParaRPr lang="en-US" sz="6000" dirty="0">
              <a:solidFill>
                <a:srgbClr val="00A8C6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6765" y="292100"/>
            <a:ext cx="369047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h973073.k4w_joint_orientation_2(en-us,IEB.10)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3710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005" y="304800"/>
            <a:ext cx="920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F9F2E7"/>
                </a:solidFill>
                <a:latin typeface="Intro" pitchFamily="50" charset="0"/>
              </a:rPr>
              <a:t>What is </a:t>
            </a:r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a human action?!</a:t>
            </a:r>
            <a:endParaRPr lang="en-US" sz="4400" dirty="0">
              <a:solidFill>
                <a:srgbClr val="F9F2E7"/>
              </a:solidFill>
              <a:latin typeface="Intro" pitchFamily="50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46563967"/>
              </p:ext>
            </p:extLst>
          </p:nvPr>
        </p:nvGraphicFramePr>
        <p:xfrm>
          <a:off x="0" y="951131"/>
          <a:ext cx="9144000" cy="590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www.bewajah.com/wp-content/uploads/2012/05/Baby-Drinking-Be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270">
            <a:off x="5500289" y="1371599"/>
            <a:ext cx="3950396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1905000" y="4006440"/>
            <a:ext cx="685800" cy="717960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4677" y="4733835"/>
            <a:ext cx="135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walking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620905" y="2532725"/>
            <a:ext cx="76200" cy="1276391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3884" y="1600200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reach after </a:t>
            </a:r>
            <a:b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handle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401101" y="5486400"/>
            <a:ext cx="466299" cy="540603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4660" y="6027003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reach after </a:t>
            </a:r>
            <a:b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beer…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8" y="1737527"/>
            <a:ext cx="5970604" cy="33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What benefits the human action recognition?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0806" y="1731554"/>
            <a:ext cx="2822388" cy="47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394379">
            <a:off x="457200" y="2667000"/>
            <a:ext cx="27318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Intro" pitchFamily="50" charset="0"/>
              </a:rPr>
              <a:t>Thanks, </a:t>
            </a:r>
            <a:br>
              <a:rPr lang="en-US" sz="4200" dirty="0" smtClean="0">
                <a:latin typeface="Intro" pitchFamily="50" charset="0"/>
              </a:rPr>
            </a:br>
            <a:r>
              <a:rPr lang="en-US" sz="4200" dirty="0" smtClean="0">
                <a:latin typeface="Intro" pitchFamily="50" charset="0"/>
              </a:rPr>
              <a:t>Skelly!</a:t>
            </a:r>
            <a:endParaRPr lang="en-US" sz="42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8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498</Words>
  <Application>Microsoft Office PowerPoint</Application>
  <PresentationFormat>On-screen Show (4:3)</PresentationFormat>
  <Paragraphs>58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Utsaah</vt:lpstr>
      <vt:lpstr>Cambria Math</vt:lpstr>
      <vt:lpstr>Calibri</vt:lpstr>
      <vt:lpstr>Verdana</vt:lpstr>
      <vt:lpstr>Intro</vt:lpstr>
      <vt:lpstr>Office Theme</vt:lpstr>
      <vt:lpstr>Recognizing ongoing human actions with the help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Recognizing ongoing human actions with the help of Kinect</dc:title>
  <dc:creator>Lyubo</dc:creator>
  <cp:lastModifiedBy>Lyubo</cp:lastModifiedBy>
  <cp:revision>29</cp:revision>
  <dcterms:created xsi:type="dcterms:W3CDTF">2012-10-31T21:42:20Z</dcterms:created>
  <dcterms:modified xsi:type="dcterms:W3CDTF">2012-11-08T22:25:35Z</dcterms:modified>
</cp:coreProperties>
</file>